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66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2-11T10:25:47.710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6280 781 24537,'-2'30'0,"-5"1"0,-5-1 0,-5 1 0,-5-1 0,-4 0 0,-6-1 0,-3 1 0,-6-1 0,-4-1 0,-4 0 0,-5 0 0,-4-1 0,-4-1 0,-5 0 0,-3-1 0,-5 0 0,-3-2 0,-4 0 0,-3-1 0,-4 0 0,-3-2 0,-4-1 0,-2 0 0,-3-2 0,-3 0 0,-2-1 0,-3-2 0,-2-1 0,-2 0 0,-2-2 0,-1-1 0,-2-1 0,-2-2 0,0 0 0,-1-2 0,-2 0 0,1-2 0,-1-2 0,-1 0 0,1-2 0,0 0 0,0-2 0,1-2 0,1 0 0,0-2 0,2 0 0,1-2 0,2-1 0,1-1 0,2-2 0,2 0 0,2-1 0,3-2 0,2-1 0,3 0 0,2-2 0,4 0 0,3-1 0,3-2 0,4 0 0,3-1 0,3 0 0,5-2 0,4 0 0,3-1 0,5 0 0,4-1 0,4-1 0,4 0 0,5 0 0,5-1 0,4-1 0,5 1 0,5-1 0,4 0 0,5-1 0,5 1 0,5-1 0,4 1 0,6-1 0,4 0 0,5 1 0,5 0 0,5-1 0,4 2 0,5-1 0,5 1 0,4 0 0,5 0 0,5 1 0,4 0 0,4 1 0,4 1 0,5 0 0,3 1 0,4 1 0,5 0 0,3 1 0,3 1 0,4 1 0,3 0 0,3 2 0,4 0 0,2 2 0,3 0 0,2 2 0,3 0 0,2 2 0,2 1 0,2 1 0,1 1 0,2 1 0,1 1 0,2 1 0,0 2 0,1 1 0,1 1 0,0 1 0,0 1 0,1 2 0,-1 1 0,-1 1 0,1 1 0,-2 1 0,-1 2 0,0 1 0,-2 1 0,-2 1 0,-1 1 0,-2 1 0,-2 1 0,-2 2 0,-3 0 0,-2 2 0,-3 0 0,-3 2 0,-2 0 0,-4 2 0,-3 0 0,-4 1 0,-3 1 0,-4 1 0,-3 0 0,-5 1 0,-3 1 0,-5 0 0,-4 1 0,-4 1 0,-5 0 0,-4 1 0,-4 0 0,-6 0 0,-3 1 0,-6-1 0,-4 2 0,-5-1 0,-5 0 0,-5 1 0,-5 0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2-11T10:26:15.202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0 0 24575,'0'0'-8191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2-11T10:26:17.817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0 0 24575,'0'0'-8191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2-11T10:32:50.230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2269 58 24575,'-914'0'0,"899"1"0,1 1 0,0 0 0,0 1 0,0 1 0,0 0 0,-19 9 0,11-5 0,-30 8 0,-114 15 0,130-27 0,0 3 0,0 1 0,1 1 0,0 2 0,-58 26 0,25 6 0,-8 3 0,67-41 0,0-1 0,-1 0 0,1-1 0,-1 0 0,0 0 0,-16 1 0,-50-1 0,51-3 0,0 1 0,-41 7 0,46-4 0,5-2 0,0 2 0,-15 5 0,26-8 0,-1 1 0,1 0 0,0 1 0,0-1 0,0 1 0,0-1 0,1 1 0,-1 0 0,1 0 0,-1 1 0,-2 3 0,-3 6 0,-19 24 0,-47 49 0,69-79 0,0 0 0,0 1 0,0-1 0,1 1 0,0 1 0,1-1 0,-1 1 0,2 0 0,-1 0 0,1 0 0,-2 13 0,2-5 0,1 0 0,0 1 0,1-1 0,1 1 0,3 22 0,0-25 0,1-1 0,0 0 0,1 0 0,0 0 0,1 0 0,1-1 0,0 0 0,15 19 0,10 22 0,-20-33 0,0 1 0,2-2 0,21 26 0,-31-42 0,1 0 0,0 0 0,-1 0 0,1-1 0,0 0 0,1 0 0,-1 0 0,0-1 0,8 3 0,55 12 0,-33-10 0,-16-3 0,-1 1 0,0 1 0,0 0 0,-1 1 0,0 1 0,27 17 0,-29-15 0,0-2 0,1 1 0,0-2 0,0 0 0,1-1 0,31 7 0,-19-8 0,1-1 0,0-1 0,35-1 0,-42-1 0,-1 2 0,41 8 0,0 1 0,5-1 0,-37-5 0,58 4 0,490-9 0,-272-3 0,920 2 0,-1181 2 0,59 11 0,32 1 0,368-13 0,-242-3 0,375 2 0,-604-1 0,59-12 0,16 0 0,147 11 0,-136 3 0,-92-2 0,0-2 0,30-7 0,-28 5 0,45-3 0,439 7 0,-247 2 0,-156 1 0,122-4 0,-145-11 0,-6 1 0,35-2 0,49-3 0,216 16 0,-188 2 0,-162-2 0,57-11 0,13-1 0,-88 12 0,23 0 0,0-2 0,51-10 0,259-52 0,-339 64 0,-1-1 0,1 0 0,-1-1 0,0 0 0,0 0 0,0 0 0,0-1 0,0 0 0,-1 0 0,1 0 0,-1-1 0,0 0 0,-1-1 0,1 1 0,4-8 0,-3 4 0,-1 0 0,-1 0 0,1-1 0,-1 1 0,-1-1 0,0 0 0,0-1 0,-1 1 0,-1-1 0,3-12 0,7-48 0,4-29 0,-15 88 0,-1-1 0,0 1 0,-1-1 0,-1 1 0,1-1 0,-5-13 0,-8-37 0,11 48 0,0-1 0,0 1 0,-2 0 0,0 0 0,-1 1 0,-7-15 0,-23-32 0,-81-102 0,112 158 0,-1 0 0,1 0 0,-1 1 0,0 0 0,0 0 0,-1 0 0,1 1 0,-1 0 0,0 0 0,0 0 0,-10-1 0,-31-15 0,11 4 0,-61-19 0,19 8 0,-80-26 0,133 46 0,-1 1 0,0 1 0,0 1 0,-31 0 0,-38 3 0,-83 3 0,151 1 0,0 1 0,-38 12 0,38-9 0,1-1 0,-44 5 0,-184-9 0,147-5 0,85 4 0,0 0 0,-34 8 0,-19 2 0,-238-8 0,176-5 0,126 1 0,-22-1 0,1 2 0,-56 9 0,41-2 0,-87 3 0,-53-12 0,69-1 0,-3366 2 0,3469 0 0,1-2 0,-1 0 0,0-1 0,1 0 0,-1-1 0,1-1 0,-28-13 0,-2-5 0,-48-33 0,70 41 0,14 10 13,0 0 0,0 1-1,-1 0 1,1 1 0,-1-1-1,0 2 1,0 0 0,-13-2 0,-9 2-665,-41 2 1,68 0 474,-19 0-6649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2-11T10:33:06.108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5953 665 24529,'-2'26'0,"-5"0"0,-4 0 0,-5 0 0,-5 0 0,-4-1 0,-4 0 0,-5 0 0,-5 0 0,-3-1 0,-5 0 0,-4 0 0,-4-1 0,-4-1 0,-4 0 0,-4-1 0,-4 0 0,-3-1 0,-3 0 0,-5-1 0,-2-1 0,-3-1 0,-3 0 0,-4-2 0,-2 0 0,-2-1 0,-3 0 0,-2-2 0,-2-1 0,-2 0 0,-2-2 0,-1 0 0,-2-2 0,-1 0 0,-2-1 0,0-2 0,0 0 0,-2-2 0,1 0 0,-1-2 0,0 0 0,0-2 0,1 0 0,0-2 0,1 0 0,1-2 0,1-1 0,1 0 0,1-2 0,3 0 0,0-2 0,3 0 0,2-1 0,2-2 0,3 0 0,2-1 0,3 0 0,2-2 0,4 0 0,3-1 0,3-1 0,3-1 0,4 0 0,3-1 0,5 0 0,3-1 0,4 0 0,3-1 0,5-1 0,5 0 0,3 0 0,5-1 0,4 0 0,4 0 0,5 0 0,5-1 0,4 0 0,4 0 0,5 0 0,5 0 0,4 0 0,5 0 0,5 0 0,4 0 0,4 0 0,5 1 0,5 0 0,4 0 0,4 0 0,5 1 0,3 0 0,5 0 0,5 1 0,3 1 0,4 0 0,3 1 0,5 0 0,3 1 0,4 0 0,3 1 0,3 1 0,3 1 0,4 0 0,2 2 0,3 0 0,2 1 0,3 0 0,2 2 0,2 1 0,3 0 0,0 2 0,3 0 0,1 2 0,1 0 0,1 1 0,1 2 0,1 0 0,0 2 0,1 0 0,0 2 0,0 0 0,-1 2 0,1 0 0,-2 2 0,0 0 0,0 2 0,-2 1 0,-1 0 0,-2 2 0,-1 0 0,-2 2 0,-2 0 0,-2 1 0,-2 2 0,-3 0 0,-2 1 0,-2 0 0,-4 2 0,-3 0 0,-3 1 0,-2 1 0,-5 1 0,-3 0 0,-3 1 0,-4 0 0,-4 1 0,-4 0 0,-4 1 0,-4 1 0,-4 0 0,-5 0 0,-3 1 0,-5 0 0,-5 0 0,-4 0 0,-4 1 0,-5 0 0,-5 0 0,-4 0 0,-5 0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2-11T10:33:37.989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6645 812 24529,'-3'32'0,"-5"-1"0,-4 1 0,-6 0 0,-5-1 0,-5 0 0,-5 0 0,-5-1 0,-5 0 0,-4 0 0,-5-1 0,-5 0 0,-5-1 0,-4-1 0,-4 0 0,-5-1 0,-4 0 0,-3-2 0,-5 0 0,-3-1 0,-4-1 0,-4-1 0,-3 0 0,-3-2 0,-3-1 0,-3-1 0,-2-1 0,-3-1 0,-3-1 0,-1-1 0,-3-1 0,-1-2 0,-2-1 0,-1-1 0,-1-1 0,-2-1 0,0-2 0,-1-1 0,0-1 0,0-1 0,-1-2 0,1-1 0,0-1 0,1-1 0,1-2 0,0-1 0,2-1 0,1-1 0,2-1 0,1-2 0,3-1 0,2-1 0,1-1 0,4-1 0,2-1 0,3-1 0,3-1 0,3-2 0,4 0 0,3-1 0,3-1 0,5-1 0,3 0 0,4-2 0,5 0 0,3-1 0,5 0 0,5-1 0,4-1 0,5 0 0,4-1 0,5 0 0,5 0 0,5-1 0,5 0 0,6 0 0,4-1 0,5 0 0,5 1 0,6-1 0,4 0 0,6 0 0,5 0 0,5 1 0,4-1 0,6 1 0,5 1 0,5-1 0,5 1 0,5 0 0,4 1 0,5 0 0,4 1 0,5 1 0,5 0 0,3 1 0,5 1 0,4 0 0,3 1 0,5 1 0,3 1 0,3 1 0,4 1 0,3 1 0,3 0 0,3 2 0,2 1 0,4 1 0,1 1 0,2 1 0,3 2 0,1 0 0,2 2 0,1 1 0,2 1 0,0 2 0,1 0 0,1 2 0,0 1 0,1 2 0,-1 0 0,0 2 0,0 1 0,-1 2 0,0 0 0,-2 2 0,-1 1 0,-1 1 0,-2 2 0,-1 0 0,-3 2 0,-1 1 0,-3 1 0,-3 1 0,-2 1 0,-3 2 0,-3 0 0,-3 1 0,-3 1 0,-4 1 0,-4 1 0,-3 1 0,-5 1 0,-3 0 0,-4 1 0,-5 1 0,-4 0 0,-4 1 0,-5 1 0,-5 0 0,-5 1 0,-4 0 0,-5 1 0,-5-1 0,-5 1 0,-5 1 0,-5-1 0,-6 1 0,-4 0 0,-5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2-11T10:26:00.872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4408 838 24533,'-2'33'0,"-3"0"0,-3 0 0,-4-1 0,-3 1 0,-4-1 0,-3 0 0,-3-1 0,-3 0 0,-4 0 0,-2-1 0,-4 0 0,-3-1 0,-3-1 0,-2 0 0,-4-1 0,-2-1 0,-3 0 0,-2-2 0,-3 0 0,-3-1 0,-1-1 0,-3-1 0,-2-1 0,-2-2 0,-2 0 0,-2-1 0,-1-2 0,-2 0 0,-1-2 0,-2-1 0,-1-1 0,-1-2 0,0 0 0,-2-2 0,0-2 0,-1 0 0,0-2 0,0-1 0,-1-1 0,1-2 0,-1-1 0,1-1 0,1-2 0,-1 0 0,2-2 0,0-2 0,1 0 0,2-2 0,0-1 0,2-1 0,1-2 0,2 0 0,1-2 0,2-1 0,2 0 0,2-2 0,2-1 0,2-1 0,3-1 0,2-1 0,3 0 0,2-2 0,3 0 0,2-1 0,3-1 0,4 0 0,2-1 0,3-1 0,3 0 0,4-1 0,3 0 0,2 0 0,5-1 0,2 0 0,4-1 0,3 1 0,3-1 0,4 0 0,4 0 0,2 0 0,4 1 0,4-1 0,3 0 0,3 1 0,4 0 0,2 0 0,5 0 0,2 1 0,3 1 0,4-1 0,3 2 0,3 0 0,2 0 0,4 2 0,3 0 0,2 0 0,3 2 0,2 0 0,3 2 0,2 0 0,3 1 0,2 1 0,2 1 0,2 1 0,2 2 0,2 0 0,1 1 0,2 2 0,1 1 0,2 1 0,0 1 0,2 1 0,1 2 0,0 1 0,2 1 0,-1 2 0,1 1 0,1 1 0,-1 1 0,1 2 0,-1 1 0,0 1 0,0 1 0,-1 2 0,0 1 0,-2 1 0,0 2 0,-1 1 0,-1 1 0,-2 1 0,-1 1 0,-2 2 0,-1 1 0,-2 0 0,-2 2 0,-2 1 0,-2 1 0,-3 1 0,-1 1 0,-3 0 0,-3 2 0,-2 0 0,-3 2 0,-2 0 0,-4 0 0,-2 2 0,-3 0 0,-3 0 0,-4 2 0,-2-1 0,-4 1 0,-3 1 0,-3 0 0,-3 0 0,-4 0 0,-3 1 0,-4 0 0,-3-1 0,-3 1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2-11T10:26:25.159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3754 755 24498,'-1'30'0,"-4"0"0,-2-1 0,-3 0 0,-3 1 0,-3-1 0,-2-1 0,-4 1 0,-2-1 0,-3-1 0,-2 0 0,-4 0 0,-1-1 0,-4 0 0,-1-1 0,-3-1 0,-3 0 0,-2-1 0,-2-1 0,-2-1 0,-2 0 0,-2-2 0,-2 0 0,-2-1 0,-1-1 0,-2-1 0,-2-1 0,-1-1 0,-1-1 0,-2-1 0,0-1 0,-2-2 0,-1 0 0,0-2 0,-1 0 0,0-2 0,-1-1 0,-1-1 0,1-1 0,-1-2 0,0 0 0,1-2 0,-1-1 0,1-1 0,1-1 0,0-2 0,1 0 0,0-2 0,1 0 0,2-2 0,0-1 0,2-1 0,1-1 0,1-1 0,2-1 0,2-1 0,1-1 0,2-1 0,2 0 0,2-2 0,2 0 0,2-1 0,2-1 0,2-1 0,3 0 0,3-1 0,1-1 0,4 0 0,1-1 0,4 0 0,2 0 0,3-1 0,2-1 0,4 1 0,2-1 0,3-1 0,3 1 0,3 0 0,2-1 0,4 0 0,2 1 0,4-1 0,2 1 0,3-1 0,3 1 0,3 0 0,2 0 0,4 1 0,2 0 0,3 0 0,2 1 0,4 1 0,1-1 0,4 2 0,1 0 0,3 1 0,3 0 0,2 1 0,2 1 0,2 0 0,2 2 0,2 0 0,2 1 0,2 2 0,1 0 0,2 1 0,2 1 0,1 1 0,1 1 0,2 1 0,0 1 0,2 1 0,1 2 0,0 0 0,1 2 0,0 1 0,1 1 0,1 1 0,-1 1 0,1 1 0,0 2 0,-1 1 0,1 1 0,-1 1 0,-1 1 0,0 1 0,-1 2 0,0 0 0,-1 2 0,-2 1 0,0 1 0,-2 1 0,-1 1 0,-1 1 0,-2 1 0,-2 1 0,-1 0 0,-2 2 0,-2 1 0,-2 0 0,-2 2 0,-2 0 0,-2 1 0,-2 1 0,-3 0 0,-3 1 0,-1 0 0,-4 2 0,-1-1 0,-4 1 0,-2 1 0,-3 0 0,-2 0 0,-4 1 0,-2 0 0,-3 0 0,-3 1 0,-3-1 0,-2 1 0,-4-1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2-11T10:29:30.519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0 1 24575,'0'0'-8191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2-11T10:30:18.285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0 0 24575,'0'0'-8191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2-11T10:32:35.330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93 28 24395,'-83'-28'0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2-11T10:26:13.113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1 1 24575,'0'0'-8191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2-11T10:26:13.514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1 1 24575,'0'0'-8191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2-11T10:26:14.833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0 0 24575,'0'0'-8191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5056C-2207-4AA9-8317-1813FCF9CF0E}" type="datetimeFigureOut">
              <a:rPr lang="et-EE" smtClean="0"/>
              <a:t>12.02.2025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6E6A1-F187-4954-A989-5BDAD7A1A43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262884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5056C-2207-4AA9-8317-1813FCF9CF0E}" type="datetimeFigureOut">
              <a:rPr lang="et-EE" smtClean="0"/>
              <a:t>12.02.2025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6E6A1-F187-4954-A989-5BDAD7A1A43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561195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5056C-2207-4AA9-8317-1813FCF9CF0E}" type="datetimeFigureOut">
              <a:rPr lang="et-EE" smtClean="0"/>
              <a:t>12.02.2025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6E6A1-F187-4954-A989-5BDAD7A1A43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517281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5056C-2207-4AA9-8317-1813FCF9CF0E}" type="datetimeFigureOut">
              <a:rPr lang="et-EE" smtClean="0"/>
              <a:t>12.02.2025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6E6A1-F187-4954-A989-5BDAD7A1A43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286996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5056C-2207-4AA9-8317-1813FCF9CF0E}" type="datetimeFigureOut">
              <a:rPr lang="et-EE" smtClean="0"/>
              <a:t>12.02.2025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6E6A1-F187-4954-A989-5BDAD7A1A43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535765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5056C-2207-4AA9-8317-1813FCF9CF0E}" type="datetimeFigureOut">
              <a:rPr lang="et-EE" smtClean="0"/>
              <a:t>12.02.2025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6E6A1-F187-4954-A989-5BDAD7A1A43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275150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5056C-2207-4AA9-8317-1813FCF9CF0E}" type="datetimeFigureOut">
              <a:rPr lang="et-EE" smtClean="0"/>
              <a:t>12.02.2025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6E6A1-F187-4954-A989-5BDAD7A1A43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40628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5056C-2207-4AA9-8317-1813FCF9CF0E}" type="datetimeFigureOut">
              <a:rPr lang="et-EE" smtClean="0"/>
              <a:t>12.02.2025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6E6A1-F187-4954-A989-5BDAD7A1A43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228088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5056C-2207-4AA9-8317-1813FCF9CF0E}" type="datetimeFigureOut">
              <a:rPr lang="et-EE" smtClean="0"/>
              <a:t>12.02.2025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6E6A1-F187-4954-A989-5BDAD7A1A43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663824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5056C-2207-4AA9-8317-1813FCF9CF0E}" type="datetimeFigureOut">
              <a:rPr lang="et-EE" smtClean="0"/>
              <a:t>12.02.2025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6E6A1-F187-4954-A989-5BDAD7A1A43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526358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5056C-2207-4AA9-8317-1813FCF9CF0E}" type="datetimeFigureOut">
              <a:rPr lang="et-EE" smtClean="0"/>
              <a:t>12.02.2025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6E6A1-F187-4954-A989-5BDAD7A1A43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937366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45056C-2207-4AA9-8317-1813FCF9CF0E}" type="datetimeFigureOut">
              <a:rPr lang="et-EE" smtClean="0"/>
              <a:t>12.02.2025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C6E6A1-F187-4954-A989-5BDAD7A1A43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589951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customXml" Target="../ink/ink4.xml"/><Relationship Id="rId13" Type="http://schemas.openxmlformats.org/officeDocument/2006/relationships/customXml" Target="../ink/ink7.xml"/><Relationship Id="rId18" Type="http://schemas.openxmlformats.org/officeDocument/2006/relationships/customXml" Target="../ink/ink12.xml"/><Relationship Id="rId3" Type="http://schemas.openxmlformats.org/officeDocument/2006/relationships/image" Target="../media/image1.png"/><Relationship Id="rId21" Type="http://schemas.openxmlformats.org/officeDocument/2006/relationships/image" Target="../media/image7.png"/><Relationship Id="rId7" Type="http://schemas.openxmlformats.org/officeDocument/2006/relationships/image" Target="../media/image3.png"/><Relationship Id="rId12" Type="http://schemas.openxmlformats.org/officeDocument/2006/relationships/image" Target="../media/image5.png"/><Relationship Id="rId17" Type="http://schemas.openxmlformats.org/officeDocument/2006/relationships/customXml" Target="../ink/ink11.xml"/><Relationship Id="rId2" Type="http://schemas.openxmlformats.org/officeDocument/2006/relationships/customXml" Target="../ink/ink1.xml"/><Relationship Id="rId16" Type="http://schemas.openxmlformats.org/officeDocument/2006/relationships/customXml" Target="../ink/ink10.xml"/><Relationship Id="rId20" Type="http://schemas.openxmlformats.org/officeDocument/2006/relationships/customXml" Target="../ink/ink13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.xml"/><Relationship Id="rId11" Type="http://schemas.openxmlformats.org/officeDocument/2006/relationships/customXml" Target="../ink/ink6.xml"/><Relationship Id="rId5" Type="http://schemas.openxmlformats.org/officeDocument/2006/relationships/image" Target="../media/image2.png"/><Relationship Id="rId15" Type="http://schemas.openxmlformats.org/officeDocument/2006/relationships/customXml" Target="../ink/ink9.xml"/><Relationship Id="rId23" Type="http://schemas.openxmlformats.org/officeDocument/2006/relationships/image" Target="../media/image8.png"/><Relationship Id="rId10" Type="http://schemas.openxmlformats.org/officeDocument/2006/relationships/customXml" Target="../ink/ink5.xml"/><Relationship Id="rId19" Type="http://schemas.openxmlformats.org/officeDocument/2006/relationships/image" Target="../media/image6.png"/><Relationship Id="rId4" Type="http://schemas.openxmlformats.org/officeDocument/2006/relationships/customXml" Target="../ink/ink2.xml"/><Relationship Id="rId9" Type="http://schemas.openxmlformats.org/officeDocument/2006/relationships/image" Target="../media/image4.png"/><Relationship Id="rId14" Type="http://schemas.openxmlformats.org/officeDocument/2006/relationships/customXml" Target="../ink/ink8.xml"/><Relationship Id="rId22" Type="http://schemas.openxmlformats.org/officeDocument/2006/relationships/customXml" Target="../ink/ink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t-EE" dirty="0"/>
              <a:t>Teksti viimistlemine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5433586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b="1" dirty="0"/>
              <a:t>Algusevariandid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sz="3200" b="1" dirty="0"/>
              <a:t>Alliteratsioon</a:t>
            </a:r>
            <a:r>
              <a:rPr lang="et-EE" sz="3200" dirty="0"/>
              <a:t> </a:t>
            </a:r>
          </a:p>
          <a:p>
            <a:pPr marL="0" indent="0">
              <a:buNone/>
            </a:pPr>
            <a:r>
              <a:rPr lang="et-EE" sz="3200" dirty="0"/>
              <a:t>      Elu enne </a:t>
            </a:r>
            <a:r>
              <a:rPr lang="et-EE" sz="3200" dirty="0" err="1"/>
              <a:t>Elronit</a:t>
            </a:r>
            <a:r>
              <a:rPr lang="et-EE" sz="3200" dirty="0"/>
              <a:t> oli Eestimaal võimalik, kuid …</a:t>
            </a:r>
            <a:endParaRPr lang="et-EE" sz="3200" b="1" dirty="0"/>
          </a:p>
          <a:p>
            <a:r>
              <a:rPr lang="et-EE" sz="3200" b="1" dirty="0"/>
              <a:t>Tsitaat</a:t>
            </a:r>
          </a:p>
          <a:p>
            <a:pPr marL="457200" lvl="1" indent="0">
              <a:buNone/>
            </a:pPr>
            <a:r>
              <a:rPr lang="et-EE" sz="3200" dirty="0"/>
              <a:t>Maailmas pole midagi hullemat kui toimekas agarus. </a:t>
            </a:r>
          </a:p>
          <a:p>
            <a:r>
              <a:rPr lang="et-EE" sz="3200" b="1" dirty="0"/>
              <a:t>Intrigeeriv küsimus</a:t>
            </a:r>
          </a:p>
          <a:p>
            <a:pPr marL="457200" lvl="1" indent="0">
              <a:buNone/>
            </a:pPr>
            <a:r>
              <a:rPr lang="et-EE" sz="3200" dirty="0"/>
              <a:t>Kas teate, mitu pudelit viina tuleb ära juua, et surnult maha kukkuda?</a:t>
            </a:r>
          </a:p>
        </p:txBody>
      </p:sp>
    </p:spTree>
    <p:extLst>
      <p:ext uri="{BB962C8B-B14F-4D97-AF65-F5344CB8AC3E}">
        <p14:creationId xmlns:p14="http://schemas.microsoft.com/office/powerpoint/2010/main" val="556664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b="1" dirty="0"/>
              <a:t>Algusevariandid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b="1" dirty="0"/>
              <a:t>Kirjeldus</a:t>
            </a:r>
          </a:p>
          <a:p>
            <a:pPr marL="457200" lvl="1" indent="0">
              <a:buNone/>
            </a:pPr>
            <a:r>
              <a:rPr lang="et-EE" sz="2800" dirty="0"/>
              <a:t>Ühes mustas-mustas linnas ühes mustas-mustas majas …. </a:t>
            </a:r>
          </a:p>
          <a:p>
            <a:r>
              <a:rPr lang="et-EE" b="1" dirty="0"/>
              <a:t>Numbriline viide</a:t>
            </a:r>
          </a:p>
          <a:p>
            <a:pPr marL="0" indent="0">
              <a:buNone/>
            </a:pPr>
            <a:r>
              <a:rPr lang="et-EE" b="1"/>
              <a:t>       </a:t>
            </a:r>
            <a:r>
              <a:rPr lang="et-EE"/>
              <a:t>5 </a:t>
            </a:r>
            <a:r>
              <a:rPr lang="et-EE" dirty="0"/>
              <a:t>võimalust suvepäevade korraldamiseks</a:t>
            </a:r>
          </a:p>
          <a:p>
            <a:r>
              <a:rPr lang="et-EE" b="1" dirty="0"/>
              <a:t>Mäng mitmetähenduslikkusega</a:t>
            </a:r>
          </a:p>
          <a:p>
            <a:pPr marL="457200" lvl="1" indent="0">
              <a:buNone/>
            </a:pPr>
            <a:r>
              <a:rPr lang="et-EE" sz="2800" dirty="0"/>
              <a:t>  Mina olen taarausku…</a:t>
            </a:r>
          </a:p>
          <a:p>
            <a:r>
              <a:rPr lang="et-EE" b="1" dirty="0"/>
              <a:t>Kapsel</a:t>
            </a:r>
          </a:p>
          <a:p>
            <a:pPr lvl="1"/>
            <a:r>
              <a:rPr lang="et-EE" sz="2800" dirty="0"/>
              <a:t>Joosep Liin suri näljasena. Ta tahtis praekana, mis maksis 7.60.</a:t>
            </a:r>
          </a:p>
          <a:p>
            <a:pPr marL="457200" lvl="1" indent="0">
              <a:buNone/>
            </a:pPr>
            <a:endParaRPr lang="et-EE" sz="2800" dirty="0"/>
          </a:p>
          <a:p>
            <a:pPr marL="0" indent="0">
              <a:buNone/>
            </a:pPr>
            <a:endParaRPr lang="et-EE" sz="2400" dirty="0"/>
          </a:p>
          <a:p>
            <a:pPr marL="0" indent="0">
              <a:buNone/>
            </a:pP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1654063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b="1" dirty="0"/>
              <a:t>Eesmärk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 dirty="0"/>
          </a:p>
          <a:p>
            <a:pPr marL="0" indent="0">
              <a:buNone/>
            </a:pPr>
            <a:r>
              <a:rPr lang="et-EE" sz="4000" dirty="0"/>
              <a:t>  </a:t>
            </a:r>
          </a:p>
          <a:p>
            <a:pPr marL="0" indent="0" algn="ctr">
              <a:buNone/>
            </a:pPr>
            <a:r>
              <a:rPr lang="et-EE" sz="4000" dirty="0"/>
              <a:t>Ladusalt kirjutatud lugu, </a:t>
            </a:r>
          </a:p>
          <a:p>
            <a:pPr marL="0" indent="0" algn="ctr">
              <a:buNone/>
            </a:pPr>
            <a:r>
              <a:rPr lang="et-EE" sz="4000" dirty="0"/>
              <a:t>mida on lihtne lugeda.</a:t>
            </a:r>
          </a:p>
        </p:txBody>
      </p:sp>
    </p:spTree>
    <p:extLst>
      <p:ext uri="{BB962C8B-B14F-4D97-AF65-F5344CB8AC3E}">
        <p14:creationId xmlns:p14="http://schemas.microsoft.com/office/powerpoint/2010/main" val="93976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b="1" dirty="0"/>
              <a:t>Tuleb kasuks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33944"/>
            <a:ext cx="10515600" cy="4743019"/>
          </a:xfrm>
        </p:spPr>
        <p:txBody>
          <a:bodyPr>
            <a:normAutofit fontScale="92500" lnSpcReduction="10000"/>
          </a:bodyPr>
          <a:lstStyle/>
          <a:p>
            <a:endParaRPr lang="et-EE" sz="4000" dirty="0"/>
          </a:p>
          <a:p>
            <a:r>
              <a:rPr lang="et-EE" sz="3500" dirty="0"/>
              <a:t>Hea, kui kirjutamisel ja viimistlemisel ajavahe.</a:t>
            </a:r>
          </a:p>
          <a:p>
            <a:pPr marL="0" indent="0">
              <a:buNone/>
            </a:pPr>
            <a:endParaRPr lang="et-EE" sz="3500" dirty="0"/>
          </a:p>
          <a:p>
            <a:r>
              <a:rPr lang="et-EE" sz="3500" dirty="0"/>
              <a:t>Kirjutasid seda, mis sulle tähtis. Nüüd loe pilguga, mis lugejale tähtis.</a:t>
            </a:r>
          </a:p>
          <a:p>
            <a:pPr marL="0" indent="0">
              <a:buNone/>
            </a:pPr>
            <a:endParaRPr lang="et-EE" sz="3500" dirty="0"/>
          </a:p>
          <a:p>
            <a:r>
              <a:rPr lang="et-EE" sz="3500" dirty="0"/>
              <a:t>Kujuta ette ühte konkreetset lugejat.</a:t>
            </a:r>
          </a:p>
          <a:p>
            <a:pPr marL="0" indent="0">
              <a:buNone/>
            </a:pPr>
            <a:endParaRPr lang="et-EE" sz="3500" dirty="0"/>
          </a:p>
          <a:p>
            <a:r>
              <a:rPr lang="et-EE" sz="3500" dirty="0"/>
              <a:t>Loe teksti kõva häälega – komistad, kui see pole voolav. </a:t>
            </a:r>
          </a:p>
        </p:txBody>
      </p:sp>
    </p:spTree>
    <p:extLst>
      <p:ext uri="{BB962C8B-B14F-4D97-AF65-F5344CB8AC3E}">
        <p14:creationId xmlns:p14="http://schemas.microsoft.com/office/powerpoint/2010/main" val="1967618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b="1" dirty="0"/>
              <a:t>Teksti puhastamine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t-EE" sz="3200" dirty="0"/>
          </a:p>
          <a:p>
            <a:pPr marL="0" indent="0">
              <a:buNone/>
            </a:pPr>
            <a:r>
              <a:rPr lang="et-EE" sz="3200" dirty="0"/>
              <a:t>Omadussõnad ja määrsõnad </a:t>
            </a:r>
          </a:p>
          <a:p>
            <a:pPr marL="0" indent="0">
              <a:buNone/>
            </a:pPr>
            <a:r>
              <a:rPr lang="et-EE" sz="3200" i="1" dirty="0"/>
              <a:t>		kõlavalt, ilusasti</a:t>
            </a:r>
          </a:p>
          <a:p>
            <a:endParaRPr lang="et-EE" sz="3200" i="1" dirty="0"/>
          </a:p>
          <a:p>
            <a:r>
              <a:rPr lang="et-EE" sz="3200" dirty="0"/>
              <a:t>Liiga pikad sõnad</a:t>
            </a:r>
          </a:p>
          <a:p>
            <a:pPr marL="0" indent="0">
              <a:buNone/>
            </a:pPr>
            <a:r>
              <a:rPr lang="et-EE" sz="3200" dirty="0"/>
              <a:t>		</a:t>
            </a:r>
            <a:r>
              <a:rPr lang="et-EE" sz="3200" i="1" dirty="0" err="1"/>
              <a:t>väikelinnadepressandid</a:t>
            </a:r>
            <a:endParaRPr lang="et-EE" sz="3200" i="1" dirty="0"/>
          </a:p>
          <a:p>
            <a:pPr marL="0" indent="0">
              <a:buNone/>
            </a:pPr>
            <a:endParaRPr lang="et-EE" dirty="0"/>
          </a:p>
          <a:p>
            <a:r>
              <a:rPr lang="et-EE" dirty="0"/>
              <a:t>Klišeed ja moesõnad või –väljendid</a:t>
            </a:r>
          </a:p>
          <a:p>
            <a:pPr marL="0" indent="0">
              <a:buNone/>
            </a:pPr>
            <a:endParaRPr lang="et-EE" dirty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8258365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b="1" dirty="0"/>
              <a:t>Teksti puhastamine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 sz="3200" dirty="0"/>
          </a:p>
          <a:p>
            <a:r>
              <a:rPr lang="et-EE" sz="3200" dirty="0"/>
              <a:t>Võõrsõnad – ehk on omakeelne lühike vaste olemas</a:t>
            </a:r>
          </a:p>
          <a:p>
            <a:endParaRPr lang="et-EE" sz="3200" dirty="0"/>
          </a:p>
          <a:p>
            <a:pPr marL="0" indent="0">
              <a:buNone/>
            </a:pPr>
            <a:r>
              <a:rPr lang="et-EE" i="1" dirty="0"/>
              <a:t>Võib oletada, et normatiivse </a:t>
            </a:r>
            <a:r>
              <a:rPr lang="et-EE" i="1" dirty="0" err="1"/>
              <a:t>välissurve</a:t>
            </a:r>
            <a:r>
              <a:rPr lang="et-EE" i="1" dirty="0"/>
              <a:t> nõrgenemisel nii ELis kui NATOs kasvaks jõustruktuuride mõju ühiskonnaelule. Domineeriv element ühiskondlikus psühholoogias oleks rahvuslik mobilisatsioon. Eelmisel sajandil järgnes toonase (piiratud) liberaalse demokraatia konsensuse </a:t>
            </a:r>
            <a:r>
              <a:rPr lang="et-EE" i="1" dirty="0" err="1"/>
              <a:t>kokkukukkumisele</a:t>
            </a:r>
            <a:r>
              <a:rPr lang="et-EE" i="1" dirty="0"/>
              <a:t> suurtes ühiskondades atomaarsetele massidele toetuv totalitarism. 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2839750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b="1" dirty="0"/>
              <a:t>Teksti puhastamine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t-EE" b="1" dirty="0"/>
              <a:t>Lühemat lauset on lihtsam lugeda kui pikka</a:t>
            </a:r>
          </a:p>
          <a:p>
            <a:r>
              <a:rPr lang="et-EE" b="1" dirty="0"/>
              <a:t>Kas lause üldse vajalik – ehk kordab mõtet?</a:t>
            </a:r>
          </a:p>
          <a:p>
            <a:r>
              <a:rPr lang="et-EE" b="1" dirty="0"/>
              <a:t>Kas lause on üheselt </a:t>
            </a:r>
            <a:r>
              <a:rPr lang="et-EE" b="1" dirty="0" err="1"/>
              <a:t>mõistetav?Kas</a:t>
            </a:r>
            <a:r>
              <a:rPr lang="et-EE" b="1" dirty="0"/>
              <a:t> lause üldse vajalik – ehk kordab mõtet?</a:t>
            </a:r>
          </a:p>
          <a:p>
            <a:endParaRPr lang="et-EE" dirty="0"/>
          </a:p>
          <a:p>
            <a:pPr marL="0" indent="0">
              <a:buNone/>
            </a:pPr>
            <a:r>
              <a:rPr lang="et-EE" i="1" dirty="0"/>
              <a:t>	Ajalugu ütleb, et sellised eelmängud hävitavad homset luues tänase. </a:t>
            </a:r>
          </a:p>
          <a:p>
            <a:pPr marL="0" indent="0">
              <a:buNone/>
            </a:pPr>
            <a:r>
              <a:rPr lang="et-EE" i="1" dirty="0"/>
              <a:t>	Mootorrattur suri </a:t>
            </a:r>
            <a:r>
              <a:rPr lang="et-EE" i="1" dirty="0">
                <a:solidFill>
                  <a:srgbClr val="FF0000"/>
                </a:solidFill>
              </a:rPr>
              <a:t>haiglas</a:t>
            </a:r>
            <a:r>
              <a:rPr lang="et-EE" i="1" dirty="0"/>
              <a:t> saadud haavade tõttu.</a:t>
            </a:r>
          </a:p>
          <a:p>
            <a:pPr marL="0" indent="0">
              <a:buNone/>
            </a:pPr>
            <a:r>
              <a:rPr lang="et-EE" i="1" dirty="0"/>
              <a:t>	Üritus toimus </a:t>
            </a:r>
            <a:r>
              <a:rPr lang="et-EE" i="1" dirty="0">
                <a:solidFill>
                  <a:srgbClr val="FF0000"/>
                </a:solidFill>
              </a:rPr>
              <a:t>1. juunil </a:t>
            </a:r>
            <a:r>
              <a:rPr lang="et-EE" i="1" dirty="0"/>
              <a:t>koostatud eeskava alusel.</a:t>
            </a:r>
          </a:p>
          <a:p>
            <a:pPr marL="0" indent="0">
              <a:buNone/>
            </a:pPr>
            <a:r>
              <a:rPr lang="et-EE" dirty="0"/>
              <a:t>	</a:t>
            </a:r>
            <a:r>
              <a:rPr lang="et-EE" i="1" dirty="0"/>
              <a:t>Mind inspireerib </a:t>
            </a:r>
            <a:r>
              <a:rPr lang="et-EE" i="1" dirty="0">
                <a:solidFill>
                  <a:srgbClr val="FF0000"/>
                </a:solidFill>
              </a:rPr>
              <a:t>looma</a:t>
            </a:r>
            <a:r>
              <a:rPr lang="et-EE" i="1" dirty="0"/>
              <a:t> soov rünnata.</a:t>
            </a:r>
          </a:p>
          <a:p>
            <a:pPr marL="0" indent="0">
              <a:buNone/>
            </a:pPr>
            <a:endParaRPr lang="et-EE" dirty="0"/>
          </a:p>
          <a:p>
            <a:r>
              <a:rPr lang="et-EE" b="1" dirty="0"/>
              <a:t>Võrdlused ja analoogiad – tarbetekstis tavaliselt üleliigne. Jäta alles, kui tabav, üllatav ja mitte liiga pikk.</a:t>
            </a:r>
          </a:p>
          <a:p>
            <a:pPr marL="0" indent="0">
              <a:buNone/>
            </a:pPr>
            <a:r>
              <a:rPr lang="et-EE" dirty="0"/>
              <a:t>	</a:t>
            </a:r>
            <a:r>
              <a:rPr lang="et-EE" i="1" dirty="0"/>
              <a:t>Inimest kui kahesoolist liiki on veider vaadata detailsemalt kui perekondade 	kaupa. Loeb summa, mitte liidetavate suhe. 	</a:t>
            </a:r>
            <a:r>
              <a:rPr lang="et-EE" i="1" dirty="0">
                <a:solidFill>
                  <a:srgbClr val="FF0000"/>
                </a:solidFill>
              </a:rPr>
              <a:t>???</a:t>
            </a:r>
          </a:p>
          <a:p>
            <a:pPr marL="0" indent="0">
              <a:buNone/>
            </a:pPr>
            <a:endParaRPr lang="et-EE" dirty="0"/>
          </a:p>
          <a:p>
            <a:pPr marL="0" indent="0">
              <a:buNone/>
            </a:pPr>
            <a:endParaRPr lang="et-EE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9F0F5354-475E-523B-1046-C8B9F107F864}"/>
                  </a:ext>
                </a:extLst>
              </p14:cNvPr>
              <p14:cNvContentPartPr/>
              <p14:nvPr/>
            </p14:nvContentPartPr>
            <p14:xfrm>
              <a:off x="5271183" y="3046351"/>
              <a:ext cx="2261160" cy="56232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9F0F5354-475E-523B-1046-C8B9F107F86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265063" y="3040231"/>
                <a:ext cx="2273400" cy="574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819C1C1F-FDEF-12E7-BD95-84658BF8115C}"/>
                  </a:ext>
                </a:extLst>
              </p14:cNvPr>
              <p14:cNvContentPartPr/>
              <p14:nvPr/>
            </p14:nvContentPartPr>
            <p14:xfrm>
              <a:off x="6635943" y="3061831"/>
              <a:ext cx="1586880" cy="60408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819C1C1F-FDEF-12E7-BD95-84658BF8115C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629823" y="3055711"/>
                <a:ext cx="1599120" cy="616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C089575B-B53C-6E24-4E97-79A68B97CC3E}"/>
                  </a:ext>
                </a:extLst>
              </p14:cNvPr>
              <p14:cNvContentPartPr/>
              <p14:nvPr/>
            </p14:nvContentPartPr>
            <p14:xfrm>
              <a:off x="3272823" y="3420031"/>
              <a:ext cx="1351800" cy="543960"/>
            </p14:xfrm>
          </p:contentPart>
        </mc:Choice>
        <mc:Fallback xmlns=""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C089575B-B53C-6E24-4E97-79A68B97CC3E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266703" y="3413911"/>
                <a:ext cx="1364040" cy="556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36" name="Ink 35">
                <a:extLst>
                  <a:ext uri="{FF2B5EF4-FFF2-40B4-BE49-F238E27FC236}">
                    <a16:creationId xmlns:a16="http://schemas.microsoft.com/office/drawing/2014/main" id="{A1D0B59D-FA41-A611-D104-B20DFFFB1D0E}"/>
                  </a:ext>
                </a:extLst>
              </p14:cNvPr>
              <p14:cNvContentPartPr/>
              <p14:nvPr/>
            </p14:nvContentPartPr>
            <p14:xfrm>
              <a:off x="8944983" y="3319231"/>
              <a:ext cx="360" cy="360"/>
            </p14:xfrm>
          </p:contentPart>
        </mc:Choice>
        <mc:Fallback xmlns="">
          <p:pic>
            <p:nvPicPr>
              <p:cNvPr id="36" name="Ink 35">
                <a:extLst>
                  <a:ext uri="{FF2B5EF4-FFF2-40B4-BE49-F238E27FC236}">
                    <a16:creationId xmlns:a16="http://schemas.microsoft.com/office/drawing/2014/main" id="{A1D0B59D-FA41-A611-D104-B20DFFFB1D0E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8938863" y="3313111"/>
                <a:ext cx="12600" cy="1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39" name="Ink 38">
                <a:extLst>
                  <a:ext uri="{FF2B5EF4-FFF2-40B4-BE49-F238E27FC236}">
                    <a16:creationId xmlns:a16="http://schemas.microsoft.com/office/drawing/2014/main" id="{9DB51A26-399E-E057-5979-51C440627F27}"/>
                  </a:ext>
                </a:extLst>
              </p14:cNvPr>
              <p14:cNvContentPartPr/>
              <p14:nvPr/>
            </p14:nvContentPartPr>
            <p14:xfrm>
              <a:off x="2275623" y="874471"/>
              <a:ext cx="360" cy="360"/>
            </p14:xfrm>
          </p:contentPart>
        </mc:Choice>
        <mc:Fallback xmlns="">
          <p:pic>
            <p:nvPicPr>
              <p:cNvPr id="39" name="Ink 38">
                <a:extLst>
                  <a:ext uri="{FF2B5EF4-FFF2-40B4-BE49-F238E27FC236}">
                    <a16:creationId xmlns:a16="http://schemas.microsoft.com/office/drawing/2014/main" id="{9DB51A26-399E-E057-5979-51C440627F27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269503" y="868351"/>
                <a:ext cx="12600" cy="1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41" name="Ink 40">
                <a:extLst>
                  <a:ext uri="{FF2B5EF4-FFF2-40B4-BE49-F238E27FC236}">
                    <a16:creationId xmlns:a16="http://schemas.microsoft.com/office/drawing/2014/main" id="{70B18D80-44DF-2FC1-4639-348E741B309D}"/>
                  </a:ext>
                </a:extLst>
              </p14:cNvPr>
              <p14:cNvContentPartPr/>
              <p14:nvPr/>
            </p14:nvContentPartPr>
            <p14:xfrm>
              <a:off x="5009103" y="3508231"/>
              <a:ext cx="30240" cy="10440"/>
            </p14:xfrm>
          </p:contentPart>
        </mc:Choice>
        <mc:Fallback xmlns="">
          <p:pic>
            <p:nvPicPr>
              <p:cNvPr id="41" name="Ink 40">
                <a:extLst>
                  <a:ext uri="{FF2B5EF4-FFF2-40B4-BE49-F238E27FC236}">
                    <a16:creationId xmlns:a16="http://schemas.microsoft.com/office/drawing/2014/main" id="{70B18D80-44DF-2FC1-4639-348E741B309D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5002983" y="3502111"/>
                <a:ext cx="42480" cy="22680"/>
              </a:xfrm>
              <a:prstGeom prst="rect">
                <a:avLst/>
              </a:prstGeom>
            </p:spPr>
          </p:pic>
        </mc:Fallback>
      </mc:AlternateContent>
      <p:grpSp>
        <p:nvGrpSpPr>
          <p:cNvPr id="43" name="Group 42">
            <a:extLst>
              <a:ext uri="{FF2B5EF4-FFF2-40B4-BE49-F238E27FC236}">
                <a16:creationId xmlns:a16="http://schemas.microsoft.com/office/drawing/2014/main" id="{856DFC27-4D72-48FF-E9B0-DAE2869D6C69}"/>
              </a:ext>
            </a:extLst>
          </p:cNvPr>
          <p:cNvGrpSpPr/>
          <p:nvPr/>
        </p:nvGrpSpPr>
        <p:grpSpPr>
          <a:xfrm>
            <a:off x="3645783" y="3418231"/>
            <a:ext cx="3192480" cy="488520"/>
            <a:chOff x="3645783" y="3418231"/>
            <a:chExt cx="3192480" cy="4885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46BE5044-EB33-0DB6-86C9-BCE4D89A6C94}"/>
                    </a:ext>
                  </a:extLst>
                </p14:cNvPr>
                <p14:cNvContentPartPr/>
                <p14:nvPr/>
              </p14:nvContentPartPr>
              <p14:xfrm>
                <a:off x="4203783" y="3717031"/>
                <a:ext cx="360" cy="360"/>
              </p14:xfrm>
            </p:contentPart>
          </mc:Choice>
          <mc:Fallback xmlns=""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46BE5044-EB33-0DB6-86C9-BCE4D89A6C94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4197663" y="3710911"/>
                  <a:ext cx="12600" cy="1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1B30B39B-5DE9-A98F-9474-64BB66A392D3}"/>
                    </a:ext>
                  </a:extLst>
                </p14:cNvPr>
                <p14:cNvContentPartPr/>
                <p14:nvPr/>
              </p14:nvContentPartPr>
              <p14:xfrm>
                <a:off x="4203783" y="3717031"/>
                <a:ext cx="360" cy="360"/>
              </p14:xfrm>
            </p:contentPart>
          </mc:Choice>
          <mc:Fallback xmlns=""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1B30B39B-5DE9-A98F-9474-64BB66A392D3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4197663" y="3710911"/>
                  <a:ext cx="12600" cy="1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33AF0527-6A37-0963-F24F-2DDAB7ECB1B3}"/>
                    </a:ext>
                  </a:extLst>
                </p14:cNvPr>
                <p14:cNvContentPartPr/>
                <p14:nvPr/>
              </p14:nvContentPartPr>
              <p14:xfrm>
                <a:off x="4045023" y="3637831"/>
                <a:ext cx="360" cy="360"/>
              </p14:xfrm>
            </p:contentPart>
          </mc:Choice>
          <mc:Fallback xmlns=""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33AF0527-6A37-0963-F24F-2DDAB7ECB1B3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4038903" y="3631711"/>
                  <a:ext cx="12600" cy="1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FC6D5C55-6CFE-2F10-9675-B3CE1FF086B2}"/>
                    </a:ext>
                  </a:extLst>
                </p14:cNvPr>
                <p14:cNvContentPartPr/>
                <p14:nvPr/>
              </p14:nvContentPartPr>
              <p14:xfrm>
                <a:off x="4045023" y="3637831"/>
                <a:ext cx="360" cy="360"/>
              </p14:xfrm>
            </p:contentPart>
          </mc:Choice>
          <mc:Fallback xmlns=""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FC6D5C55-6CFE-2F10-9675-B3CE1FF086B2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4038903" y="3631711"/>
                  <a:ext cx="12600" cy="1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9692D4D2-BF07-0F01-965C-B8215B455A33}"/>
                    </a:ext>
                  </a:extLst>
                </p14:cNvPr>
                <p14:cNvContentPartPr/>
                <p14:nvPr/>
              </p14:nvContentPartPr>
              <p14:xfrm>
                <a:off x="3995343" y="3667711"/>
                <a:ext cx="360" cy="360"/>
              </p14:xfrm>
            </p:contentPart>
          </mc:Choice>
          <mc:Fallback xmlns=""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9692D4D2-BF07-0F01-965C-B8215B455A33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3989223" y="3661591"/>
                  <a:ext cx="12600" cy="1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7DA44767-BDAF-4BC0-4B2B-8ED345A8DDDC}"/>
                    </a:ext>
                  </a:extLst>
                </p14:cNvPr>
                <p14:cNvContentPartPr/>
                <p14:nvPr/>
              </p14:nvContentPartPr>
              <p14:xfrm>
                <a:off x="3645783" y="3418231"/>
                <a:ext cx="3192480" cy="488520"/>
              </p14:xfrm>
            </p:contentPart>
          </mc:Choice>
          <mc:Fallback xmlns=""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7DA44767-BDAF-4BC0-4B2B-8ED345A8DDDC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3639663" y="3412111"/>
                  <a:ext cx="3204720" cy="5007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45" name="Ink 44">
                <a:extLst>
                  <a:ext uri="{FF2B5EF4-FFF2-40B4-BE49-F238E27FC236}">
                    <a16:creationId xmlns:a16="http://schemas.microsoft.com/office/drawing/2014/main" id="{AE5B4C1B-1E4C-9471-9F27-81BE28DC62C0}"/>
                  </a:ext>
                </a:extLst>
              </p14:cNvPr>
              <p14:cNvContentPartPr/>
              <p14:nvPr/>
            </p14:nvContentPartPr>
            <p14:xfrm>
              <a:off x="2170503" y="3828631"/>
              <a:ext cx="2143440" cy="478800"/>
            </p14:xfrm>
          </p:contentPart>
        </mc:Choice>
        <mc:Fallback xmlns="">
          <p:pic>
            <p:nvPicPr>
              <p:cNvPr id="45" name="Ink 44">
                <a:extLst>
                  <a:ext uri="{FF2B5EF4-FFF2-40B4-BE49-F238E27FC236}">
                    <a16:creationId xmlns:a16="http://schemas.microsoft.com/office/drawing/2014/main" id="{AE5B4C1B-1E4C-9471-9F27-81BE28DC62C0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2164383" y="3822511"/>
                <a:ext cx="2155680" cy="491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49" name="Ink 48">
                <a:extLst>
                  <a:ext uri="{FF2B5EF4-FFF2-40B4-BE49-F238E27FC236}">
                    <a16:creationId xmlns:a16="http://schemas.microsoft.com/office/drawing/2014/main" id="{B2773D8C-4133-9279-BBED-1AD82DA8CE35}"/>
                  </a:ext>
                </a:extLst>
              </p14:cNvPr>
              <p14:cNvContentPartPr/>
              <p14:nvPr/>
            </p14:nvContentPartPr>
            <p14:xfrm>
              <a:off x="3172743" y="3711271"/>
              <a:ext cx="2392200" cy="584280"/>
            </p14:xfrm>
          </p:contentPart>
        </mc:Choice>
        <mc:Fallback xmlns="">
          <p:pic>
            <p:nvPicPr>
              <p:cNvPr id="49" name="Ink 48">
                <a:extLst>
                  <a:ext uri="{FF2B5EF4-FFF2-40B4-BE49-F238E27FC236}">
                    <a16:creationId xmlns:a16="http://schemas.microsoft.com/office/drawing/2014/main" id="{B2773D8C-4133-9279-BBED-1AD82DA8CE35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3166623" y="3705151"/>
                <a:ext cx="2404440" cy="596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082100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b="1" dirty="0"/>
              <a:t>Teksti puhastamine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endParaRPr lang="et-EE" dirty="0"/>
          </a:p>
          <a:p>
            <a:r>
              <a:rPr lang="et-EE" sz="12800" dirty="0"/>
              <a:t>Vaata üle </a:t>
            </a:r>
            <a:r>
              <a:rPr lang="et-EE" sz="12800" i="1" dirty="0"/>
              <a:t>mina</a:t>
            </a:r>
            <a:r>
              <a:rPr lang="et-EE" sz="12800" dirty="0"/>
              <a:t>-kasutus: kui teisiti pole öeldud, väljendab tekst autori arvamust. Teatud puhkudel see pehmendab öeldut, siis võib olla vajalik.</a:t>
            </a:r>
          </a:p>
          <a:p>
            <a:endParaRPr lang="et-EE" sz="12800" dirty="0"/>
          </a:p>
          <a:p>
            <a:pPr marL="0" indent="0">
              <a:buNone/>
            </a:pPr>
            <a:r>
              <a:rPr lang="et-EE" sz="12800" i="1" dirty="0"/>
              <a:t>			minu arvates…		minu meelest</a:t>
            </a:r>
          </a:p>
          <a:p>
            <a:pPr marL="0" indent="0">
              <a:buNone/>
            </a:pPr>
            <a:endParaRPr lang="et-EE" sz="12800" dirty="0"/>
          </a:p>
          <a:p>
            <a:r>
              <a:rPr lang="et-EE" sz="12800" dirty="0"/>
              <a:t>Hoidu moraliseerimast</a:t>
            </a:r>
          </a:p>
          <a:p>
            <a:pPr marL="0" indent="0">
              <a:buNone/>
            </a:pPr>
            <a:r>
              <a:rPr lang="et-EE" sz="12800" dirty="0"/>
              <a:t>	</a:t>
            </a:r>
            <a:r>
              <a:rPr lang="et-EE" sz="12800" i="1" dirty="0"/>
              <a:t>On väga oluline…		Tuleb rõhutada, et…</a:t>
            </a:r>
          </a:p>
          <a:p>
            <a:endParaRPr lang="et-EE" sz="3800" i="1" dirty="0"/>
          </a:p>
          <a:p>
            <a:pPr marL="0" indent="0">
              <a:buNone/>
            </a:pPr>
            <a:r>
              <a:rPr lang="et-EE" sz="3800" dirty="0"/>
              <a:t>		</a:t>
            </a:r>
          </a:p>
          <a:p>
            <a:pPr marL="0" indent="0">
              <a:buNone/>
            </a:pP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3956886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b="1" dirty="0"/>
              <a:t>Teksti puhastamine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t-EE" sz="3800" dirty="0"/>
          </a:p>
          <a:p>
            <a:r>
              <a:rPr lang="et-EE" sz="3800" dirty="0"/>
              <a:t>Hoidu kantseliidist</a:t>
            </a:r>
          </a:p>
          <a:p>
            <a:pPr marL="0" indent="0">
              <a:buNone/>
            </a:pPr>
            <a:r>
              <a:rPr lang="et-EE" sz="3800" dirty="0"/>
              <a:t>	</a:t>
            </a:r>
            <a:r>
              <a:rPr lang="et-EE" i="1" dirty="0">
                <a:solidFill>
                  <a:srgbClr val="FF0000"/>
                </a:solidFill>
              </a:rPr>
              <a:t>Antud</a:t>
            </a:r>
            <a:r>
              <a:rPr lang="et-EE" i="1" dirty="0"/>
              <a:t> näitust külastades saime kinnitust käesolevale kursusele. </a:t>
            </a:r>
          </a:p>
          <a:p>
            <a:pPr marL="0" indent="0">
              <a:buNone/>
            </a:pPr>
            <a:r>
              <a:rPr lang="et-EE" dirty="0"/>
              <a:t>	</a:t>
            </a:r>
            <a:r>
              <a:rPr lang="et-EE" i="1" dirty="0"/>
              <a:t>Remonditööde </a:t>
            </a:r>
            <a:r>
              <a:rPr lang="et-EE" i="1" dirty="0">
                <a:solidFill>
                  <a:srgbClr val="FF0000"/>
                </a:solidFill>
              </a:rPr>
              <a:t>teostamise</a:t>
            </a:r>
            <a:r>
              <a:rPr lang="et-EE" i="1" dirty="0"/>
              <a:t> läbivii</a:t>
            </a:r>
            <a:r>
              <a:rPr lang="et-EE" i="1" dirty="0">
                <a:solidFill>
                  <a:srgbClr val="FF0000"/>
                </a:solidFill>
              </a:rPr>
              <a:t>misel</a:t>
            </a:r>
            <a:r>
              <a:rPr lang="et-EE" i="1" dirty="0"/>
              <a:t> esineb mõningast graafikujärgsetest tähtaegadest mittekinnipida</a:t>
            </a:r>
            <a:r>
              <a:rPr lang="et-EE" i="1" dirty="0">
                <a:solidFill>
                  <a:srgbClr val="FF0000"/>
                </a:solidFill>
              </a:rPr>
              <a:t>mist</a:t>
            </a:r>
            <a:r>
              <a:rPr lang="et-EE" i="1" dirty="0"/>
              <a:t>, mis on tingitud pinnakattematerjalide olemasolu puudu</a:t>
            </a:r>
            <a:r>
              <a:rPr lang="et-EE" i="1" dirty="0">
                <a:solidFill>
                  <a:srgbClr val="FF0000"/>
                </a:solidFill>
              </a:rPr>
              <a:t>misest</a:t>
            </a:r>
            <a:r>
              <a:rPr lang="et-EE" i="1" dirty="0"/>
              <a:t>.</a:t>
            </a:r>
          </a:p>
          <a:p>
            <a:pPr marL="0" indent="0">
              <a:buNone/>
            </a:pPr>
            <a:r>
              <a:rPr lang="et-EE" dirty="0"/>
              <a:t>	</a:t>
            </a:r>
            <a:r>
              <a:rPr lang="et-EE" i="1" dirty="0"/>
              <a:t>Sisseastujate taseme testimine viiakse läbi </a:t>
            </a:r>
            <a:r>
              <a:rPr lang="et-EE" i="1" dirty="0" err="1"/>
              <a:t>keeltekooli</a:t>
            </a:r>
            <a:r>
              <a:rPr lang="et-EE" i="1" dirty="0"/>
              <a:t> õpetajate </a:t>
            </a:r>
            <a:r>
              <a:rPr lang="et-EE" i="1" dirty="0">
                <a:solidFill>
                  <a:srgbClr val="FF0000"/>
                </a:solidFill>
              </a:rPr>
              <a:t>poolt</a:t>
            </a:r>
            <a:r>
              <a:rPr lang="et-EE" i="1" dirty="0"/>
              <a:t>.</a:t>
            </a:r>
          </a:p>
          <a:p>
            <a:pPr marL="0" indent="0">
              <a:buNone/>
            </a:pPr>
            <a:endParaRPr lang="et-EE" i="1" dirty="0"/>
          </a:p>
          <a:p>
            <a:pPr marL="0" indent="0">
              <a:buNone/>
            </a:pPr>
            <a:endParaRPr lang="et-EE" sz="3800" i="1" dirty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41263684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b="1" dirty="0"/>
              <a:t>Teksti algus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 dirty="0"/>
          </a:p>
          <a:p>
            <a:r>
              <a:rPr lang="et-EE" dirty="0"/>
              <a:t>Olulisim osa tekstist, eriti veebitekstide puhul.</a:t>
            </a:r>
          </a:p>
          <a:p>
            <a:pPr marL="0" indent="0">
              <a:buNone/>
            </a:pPr>
            <a:r>
              <a:rPr lang="et-EE" dirty="0"/>
              <a:t>		Kas saad lugeja pihku?</a:t>
            </a:r>
          </a:p>
          <a:p>
            <a:pPr marL="0" indent="0">
              <a:buNone/>
            </a:pPr>
            <a:endParaRPr lang="et-EE" dirty="0"/>
          </a:p>
          <a:p>
            <a:pPr marL="0" indent="0">
              <a:buNone/>
            </a:pPr>
            <a:r>
              <a:rPr lang="et-EE" dirty="0"/>
              <a:t>Luba lugejale midagi: </a:t>
            </a:r>
          </a:p>
          <a:p>
            <a:pPr marL="0" indent="0">
              <a:buNone/>
            </a:pPr>
            <a:r>
              <a:rPr lang="et-EE" dirty="0"/>
              <a:t>		kasu, põnevus, šokk, üllatus, 	</a:t>
            </a:r>
          </a:p>
          <a:p>
            <a:pPr marL="0" indent="0">
              <a:buNone/>
            </a:pPr>
            <a:r>
              <a:rPr lang="et-EE" dirty="0"/>
              <a:t>		inspiratsioon, eneseareng, </a:t>
            </a:r>
          </a:p>
          <a:p>
            <a:pPr marL="0" indent="0">
              <a:buNone/>
            </a:pPr>
            <a:r>
              <a:rPr lang="et-EE" dirty="0"/>
              <a:t>		esteetiline nauding vms</a:t>
            </a:r>
          </a:p>
        </p:txBody>
      </p:sp>
    </p:spTree>
    <p:extLst>
      <p:ext uri="{BB962C8B-B14F-4D97-AF65-F5344CB8AC3E}">
        <p14:creationId xmlns:p14="http://schemas.microsoft.com/office/powerpoint/2010/main" val="5477258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454</Words>
  <Application>Microsoft Office PowerPoint</Application>
  <PresentationFormat>Widescreen</PresentationFormat>
  <Paragraphs>84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Teksti viimistlemine</vt:lpstr>
      <vt:lpstr>Eesmärk</vt:lpstr>
      <vt:lpstr>Tuleb kasuks</vt:lpstr>
      <vt:lpstr>Teksti puhastamine</vt:lpstr>
      <vt:lpstr>Teksti puhastamine</vt:lpstr>
      <vt:lpstr>Teksti puhastamine</vt:lpstr>
      <vt:lpstr>Teksti puhastamine</vt:lpstr>
      <vt:lpstr>Teksti puhastamine</vt:lpstr>
      <vt:lpstr>Teksti algus</vt:lpstr>
      <vt:lpstr>Algusevariandid</vt:lpstr>
      <vt:lpstr>Algusevariandid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Teksti viimistlemine</dc:title>
  <dc:creator>kisti</dc:creator>
  <cp:lastModifiedBy>kristina</cp:lastModifiedBy>
  <cp:revision>27</cp:revision>
  <dcterms:created xsi:type="dcterms:W3CDTF">2020-01-09T05:20:43Z</dcterms:created>
  <dcterms:modified xsi:type="dcterms:W3CDTF">2025-02-12T14:01:00Z</dcterms:modified>
</cp:coreProperties>
</file>